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47" d="100"/>
          <a:sy n="147" d="100"/>
        </p:scale>
        <p:origin x="-112" y="-1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37C05-3B60-4A41-B2E5-6E0209E7D4E1}" type="datetimeFigureOut">
              <a:rPr lang="en-US" smtClean="0"/>
              <a:t>5/10/15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6DF0-9804-4708-9FAB-C772DDE23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47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37C05-3B60-4A41-B2E5-6E0209E7D4E1}" type="datetimeFigureOut">
              <a:rPr lang="en-US" smtClean="0"/>
              <a:t>5/10/15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6DF0-9804-4708-9FAB-C772DDE23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730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37C05-3B60-4A41-B2E5-6E0209E7D4E1}" type="datetimeFigureOut">
              <a:rPr lang="en-US" smtClean="0"/>
              <a:t>5/10/15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6DF0-9804-4708-9FAB-C772DDE23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943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37C05-3B60-4A41-B2E5-6E0209E7D4E1}" type="datetimeFigureOut">
              <a:rPr lang="en-US" smtClean="0"/>
              <a:t>5/10/15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6DF0-9804-4708-9FAB-C772DDE23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887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37C05-3B60-4A41-B2E5-6E0209E7D4E1}" type="datetimeFigureOut">
              <a:rPr lang="en-US" smtClean="0"/>
              <a:t>5/10/15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6DF0-9804-4708-9FAB-C772DDE23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837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37C05-3B60-4A41-B2E5-6E0209E7D4E1}" type="datetimeFigureOut">
              <a:rPr lang="en-US" smtClean="0"/>
              <a:t>5/10/15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6DF0-9804-4708-9FAB-C772DDE23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297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37C05-3B60-4A41-B2E5-6E0209E7D4E1}" type="datetimeFigureOut">
              <a:rPr lang="en-US" smtClean="0"/>
              <a:t>5/10/15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6DF0-9804-4708-9FAB-C772DDE23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756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37C05-3B60-4A41-B2E5-6E0209E7D4E1}" type="datetimeFigureOut">
              <a:rPr lang="en-US" smtClean="0"/>
              <a:t>5/10/15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6DF0-9804-4708-9FAB-C772DDE23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840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37C05-3B60-4A41-B2E5-6E0209E7D4E1}" type="datetimeFigureOut">
              <a:rPr lang="en-US" smtClean="0"/>
              <a:t>5/10/15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6DF0-9804-4708-9FAB-C772DDE23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05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37C05-3B60-4A41-B2E5-6E0209E7D4E1}" type="datetimeFigureOut">
              <a:rPr lang="en-US" smtClean="0"/>
              <a:t>5/10/15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6DF0-9804-4708-9FAB-C772DDE23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853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37C05-3B60-4A41-B2E5-6E0209E7D4E1}" type="datetimeFigureOut">
              <a:rPr lang="en-US" smtClean="0"/>
              <a:t>5/10/15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C6DF0-9804-4708-9FAB-C772DDE23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472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37C05-3B60-4A41-B2E5-6E0209E7D4E1}" type="datetimeFigureOut">
              <a:rPr lang="en-US" smtClean="0"/>
              <a:t>5/10/15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BC6DF0-9804-4708-9FAB-C772DDE23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802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US" dirty="0" smtClean="0"/>
              <a:t>ngles in a Circle and the Arcs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</a:t>
            </a:r>
            <a:r>
              <a:rPr lang="en-US" dirty="0" err="1" smtClean="0"/>
              <a:t>Zaylie</a:t>
            </a:r>
            <a:r>
              <a:rPr lang="en-US" dirty="0" smtClean="0"/>
              <a:t> Collins &amp; </a:t>
            </a:r>
            <a:r>
              <a:rPr lang="en-US" dirty="0" err="1" smtClean="0"/>
              <a:t>Maclaine</a:t>
            </a:r>
            <a:r>
              <a:rPr lang="en-US" dirty="0" smtClean="0"/>
              <a:t> Ward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9187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Connector 3"/>
          <p:cNvSpPr/>
          <p:nvPr/>
        </p:nvSpPr>
        <p:spPr>
          <a:xfrm>
            <a:off x="889000" y="558800"/>
            <a:ext cx="5524500" cy="53721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930275" y="3224212"/>
            <a:ext cx="5524500" cy="63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17" idx="5"/>
          </p:cNvCxnSpPr>
          <p:nvPr/>
        </p:nvCxnSpPr>
        <p:spPr>
          <a:xfrm flipV="1">
            <a:off x="3813786" y="977900"/>
            <a:ext cx="1304314" cy="22766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lowchart: Connector 12"/>
          <p:cNvSpPr/>
          <p:nvPr/>
        </p:nvSpPr>
        <p:spPr>
          <a:xfrm>
            <a:off x="889000" y="3181350"/>
            <a:ext cx="82550" cy="85725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lowchart: Connector 14"/>
          <p:cNvSpPr/>
          <p:nvPr/>
        </p:nvSpPr>
        <p:spPr>
          <a:xfrm>
            <a:off x="5081588" y="935037"/>
            <a:ext cx="82550" cy="85725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lowchart: Connector 15"/>
          <p:cNvSpPr/>
          <p:nvPr/>
        </p:nvSpPr>
        <p:spPr>
          <a:xfrm>
            <a:off x="6340475" y="3181350"/>
            <a:ext cx="82550" cy="85725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Connector 16"/>
          <p:cNvSpPr/>
          <p:nvPr/>
        </p:nvSpPr>
        <p:spPr>
          <a:xfrm>
            <a:off x="3743325" y="3181350"/>
            <a:ext cx="82550" cy="85725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Connector 17"/>
          <p:cNvSpPr/>
          <p:nvPr/>
        </p:nvSpPr>
        <p:spPr>
          <a:xfrm>
            <a:off x="2451100" y="5619750"/>
            <a:ext cx="82550" cy="85725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164138" y="673100"/>
            <a:ext cx="373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454775" y="3060700"/>
            <a:ext cx="288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248206" y="5705475"/>
            <a:ext cx="285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1500" y="3254521"/>
            <a:ext cx="276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66000" y="935037"/>
            <a:ext cx="4445000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Minor Arcs: AB,  DA</a:t>
            </a:r>
          </a:p>
          <a:p>
            <a:endParaRPr lang="en-US" dirty="0" smtClean="0"/>
          </a:p>
          <a:p>
            <a:r>
              <a:rPr lang="en-US" dirty="0" smtClean="0"/>
              <a:t>Major Arcs: ADB,  DBA</a:t>
            </a:r>
          </a:p>
          <a:p>
            <a:endParaRPr lang="en-US" dirty="0"/>
          </a:p>
          <a:p>
            <a:r>
              <a:rPr lang="en-US" dirty="0" smtClean="0"/>
              <a:t>Semicircle: DCB</a:t>
            </a:r>
          </a:p>
          <a:p>
            <a:endParaRPr lang="en-US" dirty="0"/>
          </a:p>
          <a:p>
            <a:r>
              <a:rPr lang="en-US" dirty="0" smtClean="0"/>
              <a:t>Diameter: </a:t>
            </a:r>
            <a:r>
              <a:rPr lang="en-US" dirty="0" smtClean="0"/>
              <a:t>DB</a:t>
            </a:r>
          </a:p>
          <a:p>
            <a:endParaRPr lang="en-US" dirty="0"/>
          </a:p>
          <a:p>
            <a:r>
              <a:rPr lang="en-US" dirty="0" smtClean="0"/>
              <a:t>Chord: DB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9" name="Freeform 28"/>
          <p:cNvSpPr/>
          <p:nvPr/>
        </p:nvSpPr>
        <p:spPr>
          <a:xfrm>
            <a:off x="8997890" y="957262"/>
            <a:ext cx="231164" cy="63500"/>
          </a:xfrm>
          <a:custGeom>
            <a:avLst/>
            <a:gdLst>
              <a:gd name="connsiteX0" fmla="*/ 0 w 762000"/>
              <a:gd name="connsiteY0" fmla="*/ 369679 h 369679"/>
              <a:gd name="connsiteX1" fmla="*/ 381000 w 762000"/>
              <a:gd name="connsiteY1" fmla="*/ 1379 h 369679"/>
              <a:gd name="connsiteX2" fmla="*/ 762000 w 762000"/>
              <a:gd name="connsiteY2" fmla="*/ 268079 h 369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0" h="369679">
                <a:moveTo>
                  <a:pt x="0" y="369679"/>
                </a:moveTo>
                <a:cubicBezTo>
                  <a:pt x="127000" y="193995"/>
                  <a:pt x="254000" y="18312"/>
                  <a:pt x="381000" y="1379"/>
                </a:cubicBezTo>
                <a:cubicBezTo>
                  <a:pt x="508000" y="-15554"/>
                  <a:pt x="635000" y="126262"/>
                  <a:pt x="762000" y="268079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8608036" y="957262"/>
            <a:ext cx="231164" cy="63500"/>
          </a:xfrm>
          <a:custGeom>
            <a:avLst/>
            <a:gdLst>
              <a:gd name="connsiteX0" fmla="*/ 0 w 762000"/>
              <a:gd name="connsiteY0" fmla="*/ 369679 h 369679"/>
              <a:gd name="connsiteX1" fmla="*/ 381000 w 762000"/>
              <a:gd name="connsiteY1" fmla="*/ 1379 h 369679"/>
              <a:gd name="connsiteX2" fmla="*/ 762000 w 762000"/>
              <a:gd name="connsiteY2" fmla="*/ 268079 h 369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0" h="369679">
                <a:moveTo>
                  <a:pt x="0" y="369679"/>
                </a:moveTo>
                <a:cubicBezTo>
                  <a:pt x="127000" y="193995"/>
                  <a:pt x="254000" y="18312"/>
                  <a:pt x="381000" y="1379"/>
                </a:cubicBezTo>
                <a:cubicBezTo>
                  <a:pt x="508000" y="-15554"/>
                  <a:pt x="635000" y="126262"/>
                  <a:pt x="762000" y="268079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9126783" y="1485900"/>
            <a:ext cx="335910" cy="76200"/>
          </a:xfrm>
          <a:custGeom>
            <a:avLst/>
            <a:gdLst>
              <a:gd name="connsiteX0" fmla="*/ 0 w 762000"/>
              <a:gd name="connsiteY0" fmla="*/ 369679 h 369679"/>
              <a:gd name="connsiteX1" fmla="*/ 381000 w 762000"/>
              <a:gd name="connsiteY1" fmla="*/ 1379 h 369679"/>
              <a:gd name="connsiteX2" fmla="*/ 762000 w 762000"/>
              <a:gd name="connsiteY2" fmla="*/ 268079 h 369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0" h="369679">
                <a:moveTo>
                  <a:pt x="0" y="369679"/>
                </a:moveTo>
                <a:cubicBezTo>
                  <a:pt x="127000" y="193995"/>
                  <a:pt x="254000" y="18312"/>
                  <a:pt x="381000" y="1379"/>
                </a:cubicBezTo>
                <a:cubicBezTo>
                  <a:pt x="508000" y="-15554"/>
                  <a:pt x="635000" y="126262"/>
                  <a:pt x="762000" y="268079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Freeform 32"/>
          <p:cNvSpPr/>
          <p:nvPr/>
        </p:nvSpPr>
        <p:spPr>
          <a:xfrm>
            <a:off x="8608036" y="1485900"/>
            <a:ext cx="335910" cy="76200"/>
          </a:xfrm>
          <a:custGeom>
            <a:avLst/>
            <a:gdLst>
              <a:gd name="connsiteX0" fmla="*/ 0 w 762000"/>
              <a:gd name="connsiteY0" fmla="*/ 369679 h 369679"/>
              <a:gd name="connsiteX1" fmla="*/ 381000 w 762000"/>
              <a:gd name="connsiteY1" fmla="*/ 1379 h 369679"/>
              <a:gd name="connsiteX2" fmla="*/ 762000 w 762000"/>
              <a:gd name="connsiteY2" fmla="*/ 268079 h 369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0" h="369679">
                <a:moveTo>
                  <a:pt x="0" y="369679"/>
                </a:moveTo>
                <a:cubicBezTo>
                  <a:pt x="127000" y="193995"/>
                  <a:pt x="254000" y="18312"/>
                  <a:pt x="381000" y="1379"/>
                </a:cubicBezTo>
                <a:cubicBezTo>
                  <a:pt x="508000" y="-15554"/>
                  <a:pt x="635000" y="126262"/>
                  <a:pt x="762000" y="268079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3711575" y="3430032"/>
            <a:ext cx="385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  <p:cxnSp>
        <p:nvCxnSpPr>
          <p:cNvPr id="36" name="Straight Connector 35"/>
          <p:cNvCxnSpPr/>
          <p:nvPr/>
        </p:nvCxnSpPr>
        <p:spPr>
          <a:xfrm>
            <a:off x="8470900" y="2649610"/>
            <a:ext cx="25271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Freeform 36"/>
          <p:cNvSpPr/>
          <p:nvPr/>
        </p:nvSpPr>
        <p:spPr>
          <a:xfrm>
            <a:off x="8503290" y="2032072"/>
            <a:ext cx="335910" cy="76200"/>
          </a:xfrm>
          <a:custGeom>
            <a:avLst/>
            <a:gdLst>
              <a:gd name="connsiteX0" fmla="*/ 0 w 762000"/>
              <a:gd name="connsiteY0" fmla="*/ 369679 h 369679"/>
              <a:gd name="connsiteX1" fmla="*/ 381000 w 762000"/>
              <a:gd name="connsiteY1" fmla="*/ 1379 h 369679"/>
              <a:gd name="connsiteX2" fmla="*/ 762000 w 762000"/>
              <a:gd name="connsiteY2" fmla="*/ 268079 h 369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0" h="369679">
                <a:moveTo>
                  <a:pt x="0" y="369679"/>
                </a:moveTo>
                <a:cubicBezTo>
                  <a:pt x="127000" y="193995"/>
                  <a:pt x="254000" y="18312"/>
                  <a:pt x="381000" y="1379"/>
                </a:cubicBezTo>
                <a:cubicBezTo>
                  <a:pt x="508000" y="-15554"/>
                  <a:pt x="635000" y="126262"/>
                  <a:pt x="762000" y="268079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8130869" y="3190810"/>
            <a:ext cx="25271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3077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140" y="381240"/>
            <a:ext cx="3932237" cy="6202440"/>
          </a:xfrm>
        </p:spPr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en-US" sz="2000" dirty="0" smtClean="0"/>
              <a:t>Central Angle: an angle with a vertex at the </a:t>
            </a:r>
            <a:r>
              <a:rPr lang="en-US" sz="2000" dirty="0" smtClean="0"/>
              <a:t>center</a:t>
            </a:r>
          </a:p>
          <a:p>
            <a:pPr marL="342900" indent="-342900">
              <a:buAutoNum type="arabicPeriod"/>
            </a:pPr>
            <a:endParaRPr lang="en-US" sz="2000" dirty="0" smtClean="0"/>
          </a:p>
          <a:p>
            <a:pPr marL="342900" indent="-342900">
              <a:buAutoNum type="arabicPeriod"/>
            </a:pPr>
            <a:endParaRPr lang="en-US" sz="2000" dirty="0"/>
          </a:p>
          <a:p>
            <a:pPr marL="342900" indent="-342900">
              <a:buAutoNum type="arabicPeriod"/>
            </a:pPr>
            <a:endParaRPr lang="en-US" sz="2000" dirty="0" smtClean="0"/>
          </a:p>
          <a:p>
            <a:pPr marL="342900" indent="-342900">
              <a:buAutoNum type="arabicPeriod"/>
            </a:pPr>
            <a:endParaRPr lang="en-US" sz="2000" dirty="0"/>
          </a:p>
          <a:p>
            <a:pPr marL="342900" indent="-342900">
              <a:buAutoNum type="arabicPeriod"/>
            </a:pPr>
            <a:r>
              <a:rPr lang="en-US" sz="2000" dirty="0" smtClean="0"/>
              <a:t>Inscribed </a:t>
            </a:r>
            <a:r>
              <a:rPr lang="en-US" sz="2000" dirty="0" smtClean="0"/>
              <a:t>Angle: an angle with the vertex at the perimeter </a:t>
            </a:r>
          </a:p>
          <a:p>
            <a:pPr marL="342900" indent="-342900">
              <a:buAutoNum type="arabicPeriod"/>
            </a:pPr>
            <a:endParaRPr lang="en-US" sz="2000" dirty="0" smtClean="0"/>
          </a:p>
          <a:p>
            <a:pPr marL="342900" indent="-342900">
              <a:buAutoNum type="arabicPeriod"/>
            </a:pPr>
            <a:endParaRPr lang="en-US" sz="2000" dirty="0" smtClean="0"/>
          </a:p>
          <a:p>
            <a:pPr marL="342900" indent="-342900">
              <a:buAutoNum type="arabicPeriod"/>
            </a:pPr>
            <a:endParaRPr lang="en-US" sz="2000" dirty="0"/>
          </a:p>
          <a:p>
            <a:pPr marL="342900" indent="-342900">
              <a:buAutoNum type="arabicPeriod"/>
            </a:pPr>
            <a:endParaRPr lang="en-US" sz="2000" dirty="0" smtClean="0"/>
          </a:p>
          <a:p>
            <a:pPr marL="342900" indent="-342900">
              <a:buAutoNum type="arabicPeriod"/>
            </a:pPr>
            <a:r>
              <a:rPr lang="en-US" sz="2000" dirty="0" smtClean="0"/>
              <a:t>Inside </a:t>
            </a:r>
            <a:r>
              <a:rPr lang="en-US" sz="2000" dirty="0" smtClean="0"/>
              <a:t>Angles:</a:t>
            </a:r>
            <a:endParaRPr lang="en-US" sz="2000" dirty="0" smtClean="0"/>
          </a:p>
          <a:p>
            <a:pPr marL="800100" lvl="1" indent="-342900">
              <a:buAutoNum type="arabicPeriod"/>
            </a:pPr>
            <a:r>
              <a:rPr lang="en-US" sz="1800" dirty="0" smtClean="0"/>
              <a:t>Made from two chords</a:t>
            </a:r>
          </a:p>
          <a:p>
            <a:pPr marL="1257300" lvl="2" indent="-342900">
              <a:buAutoNum type="arabicPeriod"/>
            </a:pPr>
            <a:r>
              <a:rPr lang="en-US" sz="1600" dirty="0" smtClean="0"/>
              <a:t>Chord: a line segment whose endpoints are on </a:t>
            </a:r>
            <a:r>
              <a:rPr lang="en-US" sz="1600" dirty="0" smtClean="0"/>
              <a:t>the </a:t>
            </a:r>
            <a:r>
              <a:rPr lang="en-US" sz="1600" dirty="0" smtClean="0"/>
              <a:t>circle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5260" y="0"/>
            <a:ext cx="1826446" cy="193536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2073" y="1616034"/>
            <a:ext cx="4265287" cy="37321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5860" y="4371840"/>
            <a:ext cx="2209836" cy="223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0052" y="1931084"/>
            <a:ext cx="2366115" cy="236611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6381092" y="332395"/>
            <a:ext cx="54977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4.   </a:t>
            </a:r>
            <a:r>
              <a:rPr lang="en-US" sz="2000" dirty="0" smtClean="0"/>
              <a:t>Outside </a:t>
            </a:r>
            <a:r>
              <a:rPr lang="en-US" sz="2000" dirty="0"/>
              <a:t>Angles:</a:t>
            </a:r>
          </a:p>
          <a:p>
            <a:pPr marL="800100" lvl="1" indent="-342900">
              <a:buAutoNum type="arabicPeriod"/>
            </a:pPr>
            <a:r>
              <a:rPr lang="en-US" sz="2000" dirty="0"/>
              <a:t>Made from tangent or secant lines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52124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Connector 1"/>
          <p:cNvSpPr/>
          <p:nvPr/>
        </p:nvSpPr>
        <p:spPr>
          <a:xfrm>
            <a:off x="7683500" y="482600"/>
            <a:ext cx="3835400" cy="38227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1574800" y="482600"/>
            <a:ext cx="7721600" cy="180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 flipV="1">
            <a:off x="1587500" y="2298700"/>
            <a:ext cx="7518400" cy="1917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25500" y="3632200"/>
            <a:ext cx="4191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Touch exactly ONE spot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point of tangency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If a line is tangent to a circle, then the line is perpendicular, creating right angles(converse).</a:t>
            </a:r>
          </a:p>
        </p:txBody>
      </p:sp>
      <p:sp>
        <p:nvSpPr>
          <p:cNvPr id="8" name="Flowchart: Connector 7"/>
          <p:cNvSpPr/>
          <p:nvPr/>
        </p:nvSpPr>
        <p:spPr>
          <a:xfrm flipH="1" flipV="1">
            <a:off x="9646919" y="2328544"/>
            <a:ext cx="106681" cy="109856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>
            <a:endCxn id="8" idx="4"/>
          </p:cNvCxnSpPr>
          <p:nvPr/>
        </p:nvCxnSpPr>
        <p:spPr>
          <a:xfrm>
            <a:off x="9278812" y="482600"/>
            <a:ext cx="421447" cy="18459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endCxn id="8" idx="0"/>
          </p:cNvCxnSpPr>
          <p:nvPr/>
        </p:nvCxnSpPr>
        <p:spPr>
          <a:xfrm flipV="1">
            <a:off x="9296400" y="2438400"/>
            <a:ext cx="403859" cy="18459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 rot="20850608">
            <a:off x="8926975" y="523898"/>
            <a:ext cx="429165" cy="431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 rot="895288">
            <a:off x="8933718" y="3825526"/>
            <a:ext cx="429165" cy="431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3403600" y="1219200"/>
            <a:ext cx="177800" cy="4953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3149600" y="1219200"/>
            <a:ext cx="254000" cy="1346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778000" y="853066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Always Equidistant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5676900" y="5136620"/>
            <a:ext cx="5613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TANGENT LINES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545371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066800" y="812800"/>
            <a:ext cx="3479800" cy="3365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7416800" y="2971800"/>
            <a:ext cx="3479800" cy="3365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571500" y="1092200"/>
            <a:ext cx="5194300" cy="13652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571500" y="2457450"/>
            <a:ext cx="4800600" cy="8953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6997700" y="3352800"/>
            <a:ext cx="3898900" cy="29845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6604000" y="3594100"/>
            <a:ext cx="4165600" cy="27432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775450" y="990600"/>
            <a:ext cx="47625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SECANT LINES</a:t>
            </a:r>
            <a:endParaRPr lang="en-US" sz="5400" dirty="0"/>
          </a:p>
        </p:txBody>
      </p:sp>
      <p:sp>
        <p:nvSpPr>
          <p:cNvPr id="17" name="TextBox 16"/>
          <p:cNvSpPr txBox="1"/>
          <p:nvPr/>
        </p:nvSpPr>
        <p:spPr>
          <a:xfrm>
            <a:off x="1027587" y="5311500"/>
            <a:ext cx="447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line that intersects the circle at two points</a:t>
            </a:r>
            <a:r>
              <a:rPr lang="en-US" dirty="0" smtClean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58643" y="6013440"/>
            <a:ext cx="1891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m&lt;1= ½ (</a:t>
            </a:r>
            <a:r>
              <a:rPr lang="en-US" dirty="0" err="1"/>
              <a:t>x+y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181274" y="4829760"/>
            <a:ext cx="354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574393" y="4311360"/>
            <a:ext cx="630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</a:t>
            </a:r>
            <a:r>
              <a:rPr lang="en-US" baseline="30000" dirty="0" smtClean="0"/>
              <a:t>o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01307" y="4985280"/>
            <a:ext cx="378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Y</a:t>
            </a:r>
            <a:r>
              <a:rPr lang="en-US" baseline="30000" dirty="0" err="1" smtClean="0"/>
              <a:t>o</a:t>
            </a:r>
            <a:r>
              <a:rPr lang="en-US" baseline="30000" dirty="0" smtClean="0"/>
              <a:t>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713871" y="2122320"/>
            <a:ext cx="630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</a:t>
            </a:r>
            <a:r>
              <a:rPr lang="en-US" baseline="30000" dirty="0" smtClean="0"/>
              <a:t>o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621055" y="2217360"/>
            <a:ext cx="378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Y</a:t>
            </a:r>
            <a:r>
              <a:rPr lang="en-US" baseline="30000" dirty="0" err="1" smtClean="0"/>
              <a:t>o</a:t>
            </a:r>
            <a:r>
              <a:rPr lang="en-US" baseline="30000" dirty="0" smtClean="0"/>
              <a:t> 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739863" y="2718480"/>
            <a:ext cx="354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734328" y="2427840"/>
            <a:ext cx="164144" cy="2505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08411" y="3888000"/>
            <a:ext cx="1727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M&lt;1= ½ (x-y)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719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7400" y="354240"/>
            <a:ext cx="3818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EXAMPLE PROBLEMS: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4740" y="1244160"/>
            <a:ext cx="4708337" cy="5632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 DE= 110</a:t>
            </a:r>
          </a:p>
          <a:p>
            <a:r>
              <a:rPr lang="en-US" dirty="0" smtClean="0"/>
              <a:t>    BC= 64</a:t>
            </a:r>
          </a:p>
          <a:p>
            <a:r>
              <a:rPr lang="en-US" dirty="0"/>
              <a:t> </a:t>
            </a:r>
            <a:r>
              <a:rPr lang="en-US" dirty="0" smtClean="0"/>
              <a:t>   Find m&lt;A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2. If it is 5:00, what is the measure of the minor arc formed by the hands of an analog clock?</a:t>
            </a:r>
          </a:p>
          <a:p>
            <a:endParaRPr lang="en-US" dirty="0"/>
          </a:p>
          <a:p>
            <a:r>
              <a:rPr lang="en-US" dirty="0" smtClean="0"/>
              <a:t>3. Find the length of the darkened arc.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4. Find the length of the darkened arc.</a:t>
            </a:r>
          </a:p>
          <a:p>
            <a:r>
              <a:rPr lang="en-US" dirty="0"/>
              <a:t> </a:t>
            </a:r>
            <a:r>
              <a:rPr lang="en-US" dirty="0" smtClean="0"/>
              <a:t>    (leave in pi)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09024" y="1218240"/>
            <a:ext cx="1287234" cy="1209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>
            <a:stCxn id="4" idx="1"/>
          </p:cNvCxnSpPr>
          <p:nvPr/>
        </p:nvCxnSpPr>
        <p:spPr>
          <a:xfrm>
            <a:off x="2797535" y="1395382"/>
            <a:ext cx="1953997" cy="46221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stCxn id="4" idx="3"/>
          </p:cNvCxnSpPr>
          <p:nvPr/>
        </p:nvCxnSpPr>
        <p:spPr>
          <a:xfrm flipV="1">
            <a:off x="2797535" y="1857600"/>
            <a:ext cx="1910802" cy="39309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613305" y="1408320"/>
            <a:ext cx="4837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</a:t>
            </a:r>
            <a:endParaRPr lang="en-US" sz="1400" dirty="0"/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4587388" y="1641600"/>
            <a:ext cx="69114" cy="216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801225" y="1356480"/>
            <a:ext cx="268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</a:t>
            </a:r>
            <a:endParaRPr lang="en-US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3801226" y="1995840"/>
            <a:ext cx="2803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</a:t>
            </a:r>
            <a:endParaRPr lang="en-US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2450414" y="2148240"/>
            <a:ext cx="2723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2516423" y="1142880"/>
            <a:ext cx="2951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</a:t>
            </a:r>
            <a:endParaRPr lang="en-US" sz="1400" dirty="0"/>
          </a:p>
        </p:txBody>
      </p:sp>
      <p:sp>
        <p:nvSpPr>
          <p:cNvPr id="18" name="Oval 17"/>
          <p:cNvSpPr/>
          <p:nvPr/>
        </p:nvSpPr>
        <p:spPr>
          <a:xfrm>
            <a:off x="2191241" y="3775680"/>
            <a:ext cx="1203945" cy="1146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Chord 19"/>
          <p:cNvSpPr/>
          <p:nvPr/>
        </p:nvSpPr>
        <p:spPr>
          <a:xfrm>
            <a:off x="2185705" y="3784320"/>
            <a:ext cx="1114450" cy="1131840"/>
          </a:xfrm>
          <a:prstGeom prst="chord">
            <a:avLst>
              <a:gd name="adj1" fmla="val 4907995"/>
              <a:gd name="adj2" fmla="val 1620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 rot="5124905">
            <a:off x="2499114" y="4192217"/>
            <a:ext cx="845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16.4m</a:t>
            </a:r>
            <a:endParaRPr lang="en-US" sz="1400" dirty="0"/>
          </a:p>
        </p:txBody>
      </p:sp>
      <p:sp>
        <p:nvSpPr>
          <p:cNvPr id="22" name="Oval 21"/>
          <p:cNvSpPr/>
          <p:nvPr/>
        </p:nvSpPr>
        <p:spPr>
          <a:xfrm>
            <a:off x="2657754" y="5448720"/>
            <a:ext cx="1287234" cy="1209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6686702" y="1166400"/>
            <a:ext cx="4345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5. Find </a:t>
            </a:r>
            <a:r>
              <a:rPr lang="en-US" dirty="0" err="1" smtClean="0"/>
              <a:t>a</a:t>
            </a:r>
            <a:r>
              <a:rPr lang="en-US" baseline="30000" dirty="0" err="1" smtClean="0"/>
              <a:t>o</a:t>
            </a:r>
            <a:endParaRPr lang="en-US" dirty="0"/>
          </a:p>
        </p:txBody>
      </p:sp>
      <p:sp>
        <p:nvSpPr>
          <p:cNvPr id="32" name="Oval 31"/>
          <p:cNvSpPr/>
          <p:nvPr/>
        </p:nvSpPr>
        <p:spPr>
          <a:xfrm>
            <a:off x="7521595" y="1629840"/>
            <a:ext cx="1287234" cy="1209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/>
          <p:cNvCxnSpPr>
            <a:stCxn id="32" idx="1"/>
            <a:endCxn id="32" idx="6"/>
          </p:cNvCxnSpPr>
          <p:nvPr/>
        </p:nvCxnSpPr>
        <p:spPr>
          <a:xfrm>
            <a:off x="7710106" y="1806982"/>
            <a:ext cx="1098723" cy="42765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32" idx="1"/>
          </p:cNvCxnSpPr>
          <p:nvPr/>
        </p:nvCxnSpPr>
        <p:spPr>
          <a:xfrm>
            <a:off x="7710106" y="1806982"/>
            <a:ext cx="730343" cy="97509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801152" y="1805760"/>
            <a:ext cx="2522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a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682346" y="2540160"/>
            <a:ext cx="4727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136</a:t>
            </a:r>
            <a:r>
              <a:rPr lang="en-US" sz="1200" baseline="30000" dirty="0" smtClean="0"/>
              <a:t>o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32929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7462" y="596160"/>
            <a:ext cx="2242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PRACTICE PROBLEMS: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653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Advantage.thmx</Template>
  <TotalTime>87</TotalTime>
  <Words>246</Words>
  <Application>Microsoft Macintosh PowerPoint</Application>
  <PresentationFormat>Custom</PresentationFormat>
  <Paragraphs>80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Angles in a Circle and the Arcs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Granite School District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Angles in a Circle and the Arcs</dc:title>
  <dc:creator>WARD, ELYSE M</dc:creator>
  <cp:lastModifiedBy>Craig Ward</cp:lastModifiedBy>
  <cp:revision>16</cp:revision>
  <dcterms:created xsi:type="dcterms:W3CDTF">2015-04-27T18:14:38Z</dcterms:created>
  <dcterms:modified xsi:type="dcterms:W3CDTF">2015-05-11T05:16:35Z</dcterms:modified>
</cp:coreProperties>
</file>